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7010400" cy="9236075"/>
  <p:embeddedFontLst>
    <p:embeddedFont>
      <p:font typeface="Arial Black" panose="020B0A04020102020204" pitchFamily="34" charset="0"/>
      <p:regular r:id="rId17"/>
      <p:bold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Proxima Nova" panose="020B0604020202020204" charset="0"/>
      <p:regular r:id="rId23"/>
      <p:bold r:id="rId24"/>
      <p:italic r:id="rId25"/>
      <p:boldItalic r:id="rId26"/>
    </p:embeddedFont>
    <p:embeddedFont>
      <p:font typeface="Raleway" pitchFamily="2" charset="0"/>
      <p:regular r:id="rId27"/>
      <p:bold r:id="rId28"/>
      <p:italic r:id="rId29"/>
      <p:boldItalic r:id="rId30"/>
    </p:embeddedFont>
    <p:embeddedFont>
      <p:font typeface="Source Sans Pro" panose="020B0503030403020204" pitchFamily="3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A718390-A108-4B29-9EC7-5740B58C9745}">
  <a:tblStyle styleId="{3A718390-A108-4B29-9EC7-5740B58C97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18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2a09224aa3_0_11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32a09224aa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3292bc64d0_0_5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33292bc64d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2a09224aa3_0_17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32a09224aa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2eb448e6bf_0_7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32eb448e6b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2a09224aa3_0_2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32a09224aa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2966ceaf2f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32966ceaf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3292bc64d0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33292bc64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2966ceaf2f_0_1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2966ceaf2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2a09224aa3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32a09224a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2a09224aa3_0_5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32a09224aa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ia basic layout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None/>
              <a:defRPr sz="38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roxima Nova"/>
              <a:buNone/>
              <a:defRPr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2338" y="5778388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0668"/>
            <a:ext cx="8520600" cy="26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3793576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195262" y="228600"/>
            <a:ext cx="8015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9116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306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2286000"/>
            <a:ext cx="81837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191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Proxima Nova"/>
              <a:buChar char="●"/>
              <a:defRPr sz="3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○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■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74056" y="6451031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137" y="6281913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040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107600"/>
            <a:ext cx="4426500" cy="66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575600"/>
            <a:ext cx="4045200" cy="20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code.org/projects/applab/iukLbcDnzqgoxuu810unL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va4N7hNrN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800"/>
              <a:t>Binary Numbers</a:t>
            </a:r>
            <a:endParaRPr sz="4800"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3600">
                <a:solidFill>
                  <a:schemeClr val="dk1"/>
                </a:solidFill>
              </a:rPr>
              <a:t>A supplemental lesson for AP CSP</a:t>
            </a:r>
            <a:endParaRPr sz="3600"/>
          </a:p>
        </p:txBody>
      </p:sp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Activity: Part </a:t>
            </a:r>
            <a:r>
              <a:rPr lang="en-US"/>
              <a:t>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311700" y="1536625"/>
            <a:ext cx="8687400" cy="4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Representing numbers larger than 15: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Get a flippy do from your teacher. You will use it to convert binary and decimal numbers.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Cut along the dotted lines and fold each flap up to cover the “0”.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Write a “1” on the flip side of each flap.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SzPts val="3200"/>
              <a:buChar char="●"/>
            </a:pPr>
            <a:r>
              <a:rPr lang="en-US" sz="3200"/>
              <a:t>See image on next slide.</a:t>
            </a:r>
            <a:endParaRPr sz="3200"/>
          </a:p>
        </p:txBody>
      </p:sp>
    </p:spTree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Activity: Part </a:t>
            </a:r>
            <a:r>
              <a:rPr lang="en-US"/>
              <a:t>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9" name="Google Shape;129;p24"/>
          <p:cNvPicPr preferRelativeResize="0"/>
          <p:nvPr/>
        </p:nvPicPr>
        <p:blipFill rotWithShape="1">
          <a:blip r:embed="rId3">
            <a:alphaModFix/>
          </a:blip>
          <a:srcRect t="4001" b="4431"/>
          <a:stretch/>
        </p:blipFill>
        <p:spPr>
          <a:xfrm>
            <a:off x="465150" y="1424675"/>
            <a:ext cx="7019701" cy="482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Activity: Part </a:t>
            </a:r>
            <a:r>
              <a:rPr lang="en-US"/>
              <a:t>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311700" y="1536625"/>
            <a:ext cx="8520600" cy="37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Use your flippy do to convert numbers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Flip up the “1” if the column will be completely filled, and leave the “0” if the column will be completely empty.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SzPts val="3200"/>
              <a:buChar char="●"/>
            </a:pPr>
            <a:r>
              <a:rPr lang="en-US" sz="3200"/>
              <a:t>The number 10 will look like this:</a:t>
            </a:r>
            <a:endParaRPr sz="3200"/>
          </a:p>
        </p:txBody>
      </p:sp>
    </p:spTree>
  </p:cSld>
  <p:clrMapOvr>
    <a:masterClrMapping/>
  </p:clrMapOvr>
  <p:transition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Activity: Part </a:t>
            </a:r>
            <a:r>
              <a:rPr lang="en-US"/>
              <a:t>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6"/>
          <p:cNvSpPr txBox="1">
            <a:spLocks noGrp="1"/>
          </p:cNvSpPr>
          <p:nvPr>
            <p:ph type="body" idx="1"/>
          </p:nvPr>
        </p:nvSpPr>
        <p:spPr>
          <a:xfrm>
            <a:off x="311700" y="1536625"/>
            <a:ext cx="8520600" cy="48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The number 10 will look like this:</a:t>
            </a: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3200"/>
          </a:p>
          <a:p>
            <a:pPr marL="2743200" marR="0" lvl="0" indent="45720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3200"/>
              <a:t>8 + 2 = 10</a:t>
            </a:r>
            <a:endParaRPr sz="3200"/>
          </a:p>
        </p:txBody>
      </p:sp>
      <p:graphicFrame>
        <p:nvGraphicFramePr>
          <p:cNvPr id="142" name="Google Shape;142;p26"/>
          <p:cNvGraphicFramePr/>
          <p:nvPr/>
        </p:nvGraphicFramePr>
        <p:xfrm>
          <a:off x="475800" y="2362750"/>
          <a:ext cx="8192400" cy="2635450"/>
        </p:xfrm>
        <a:graphic>
          <a:graphicData uri="http://schemas.openxmlformats.org/drawingml/2006/table">
            <a:tbl>
              <a:tblPr>
                <a:noFill/>
                <a:tableStyleId>{3A718390-A108-4B29-9EC7-5740B58C9745}</a:tableStyleId>
              </a:tblPr>
              <a:tblGrid>
                <a:gridCol w="102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4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4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8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2⁷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2⁶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2⁵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2⁴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2³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2²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2¹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2⁰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128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64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32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16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8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Wrap-Up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7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Match the binary number with the decimal equivalent.</a:t>
            </a: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3200"/>
              <a:t>For a challenge, or extra practice, play the </a:t>
            </a:r>
            <a:r>
              <a:rPr lang="en-US" sz="3200" u="sng">
                <a:solidFill>
                  <a:schemeClr val="hlink"/>
                </a:solidFill>
                <a:hlinkClick r:id="rId3"/>
              </a:rPr>
              <a:t>binary game</a:t>
            </a:r>
            <a:r>
              <a:rPr lang="en-US" sz="3200"/>
              <a:t>.</a:t>
            </a:r>
            <a:endParaRPr sz="3200"/>
          </a:p>
        </p:txBody>
      </p:sp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Warm-up</a:t>
            </a:r>
            <a:endParaRPr sz="3600"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536629"/>
            <a:ext cx="8520600" cy="22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60"/>
              <a:buFont typeface="Proxima Nova"/>
              <a:buChar char="●"/>
            </a:pPr>
            <a:r>
              <a:rPr lang="en-US" sz="3200">
                <a:solidFill>
                  <a:schemeClr val="dk2"/>
                </a:solidFill>
              </a:rPr>
              <a:t>How many ways can you represent 7?</a:t>
            </a:r>
            <a:endParaRPr sz="3200">
              <a:solidFill>
                <a:schemeClr val="dk2"/>
              </a:solidFill>
            </a:endParaRPr>
          </a:p>
          <a:p>
            <a:pPr marL="914400" marR="0" lvl="1" indent="-431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200"/>
              <a:buChar char="○"/>
            </a:pPr>
            <a:r>
              <a:rPr lang="en-US" sz="3200">
                <a:solidFill>
                  <a:schemeClr val="dk2"/>
                </a:solidFill>
              </a:rPr>
              <a:t>Make a list</a:t>
            </a:r>
            <a:endParaRPr sz="3200">
              <a:solidFill>
                <a:schemeClr val="dk2"/>
              </a:solidFill>
            </a:endParaRPr>
          </a:p>
          <a:p>
            <a:pPr marL="914400" marR="0" lvl="1" indent="-43180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200"/>
              <a:buChar char="○"/>
            </a:pPr>
            <a:r>
              <a:rPr lang="en-US" sz="3200">
                <a:solidFill>
                  <a:schemeClr val="dk2"/>
                </a:solidFill>
              </a:rPr>
              <a:t>Share with a classmate</a:t>
            </a:r>
            <a:endParaRPr sz="3200">
              <a:solidFill>
                <a:schemeClr val="dk2"/>
              </a:solidFill>
            </a:endParaRPr>
          </a:p>
        </p:txBody>
      </p:sp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510500" y="593375"/>
            <a:ext cx="8321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Activity: P</a:t>
            </a:r>
            <a:r>
              <a:rPr lang="en-US"/>
              <a:t>art 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510500" y="1536625"/>
            <a:ext cx="7965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8354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roxima Nova"/>
              <a:buChar char="●"/>
            </a:pPr>
            <a:r>
              <a:rPr lang="en-US" sz="3200">
                <a:solidFill>
                  <a:schemeClr val="dk2"/>
                </a:solidFill>
              </a:rPr>
              <a:t>Today we will find another way to represent 7.</a:t>
            </a:r>
            <a:endParaRPr sz="3200">
              <a:solidFill>
                <a:schemeClr val="dk2"/>
              </a:solidFill>
            </a:endParaRPr>
          </a:p>
          <a:p>
            <a:pPr marL="342900" marR="0" lvl="0" indent="-38354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●"/>
            </a:pPr>
            <a:r>
              <a:rPr lang="en-US" sz="3200">
                <a:solidFill>
                  <a:schemeClr val="dk2"/>
                </a:solidFill>
              </a:rPr>
              <a:t>Start by watching this video</a:t>
            </a:r>
            <a:endParaRPr sz="3200">
              <a:solidFill>
                <a:schemeClr val="dk2"/>
              </a:solidFill>
            </a:endParaRPr>
          </a:p>
          <a:p>
            <a:pPr marL="914400" marR="0" lvl="1" indent="-431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200"/>
              <a:buChar char="○"/>
            </a:pPr>
            <a:r>
              <a:rPr lang="en-US" sz="3200">
                <a:solidFill>
                  <a:schemeClr val="dk2"/>
                </a:solidFill>
              </a:rPr>
              <a:t>You can watch the entire video (9 min) or the section 1:09-7:32</a:t>
            </a:r>
            <a:endParaRPr sz="3200">
              <a:solidFill>
                <a:schemeClr val="dk2"/>
              </a:solidFill>
            </a:endParaRPr>
          </a:p>
          <a:p>
            <a:pPr marL="914400" marR="0" lvl="1" indent="-43180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SzPts val="3200"/>
              <a:buChar char="○"/>
            </a:pPr>
            <a:r>
              <a:rPr lang="en-US" sz="3200" u="sng">
                <a:solidFill>
                  <a:schemeClr val="hlink"/>
                </a:solidFill>
                <a:hlinkClick r:id="rId3"/>
              </a:rPr>
              <a:t>Secret Coders video </a:t>
            </a:r>
            <a:endParaRPr sz="3200"/>
          </a:p>
        </p:txBody>
      </p:sp>
    </p:spTree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Activity: Part 2A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So another way to represent 7 is to use binary!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In the last lesson, you learned how to represent color using a triplet: three numbers that represent red, green and blue.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SzPts val="3200"/>
              <a:buChar char="●"/>
            </a:pPr>
            <a:r>
              <a:rPr lang="en-US" sz="3200"/>
              <a:t>These numbers can also be represented in binary.</a:t>
            </a:r>
            <a:endParaRPr sz="2800"/>
          </a:p>
        </p:txBody>
      </p:sp>
    </p:spTree>
  </p:cSld>
  <p:clrMapOvr>
    <a:masterClrMapping/>
  </p:clrMapOvr>
  <p:transition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Activity: Part 2</a:t>
            </a:r>
            <a:r>
              <a:rPr lang="en-US"/>
              <a:t>A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Try it yourself.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Get an activity paper from your teacher.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Use the columns of boxes to convert a decimal number to binary.</a:t>
            </a:r>
            <a:endParaRPr sz="3200"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Activity: Part 2B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Can you convert a binary number to decimal?</a:t>
            </a:r>
            <a:endParaRPr sz="3200"/>
          </a:p>
          <a:p>
            <a:pPr marL="457200" lvl="0" indent="-431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Use the same activity paper.</a:t>
            </a:r>
            <a:endParaRPr sz="3200"/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Re-create the binary number using the columns of boxes.</a:t>
            </a:r>
            <a:endParaRPr sz="3200"/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Then count the number of pennies used to convert to decimal.</a:t>
            </a:r>
            <a:endParaRPr sz="3200"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2800"/>
          </a:p>
        </p:txBody>
      </p:sp>
    </p:spTree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Class Discussion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highlight>
                  <a:srgbClr val="FFFFFF"/>
                </a:highlight>
              </a:rPr>
              <a:t>This activity paper only allows you to use numbers up to 15. </a:t>
            </a:r>
            <a:endParaRPr sz="3200">
              <a:highlight>
                <a:srgbClr val="FFFFFF"/>
              </a:highlight>
            </a:endParaRPr>
          </a:p>
          <a:p>
            <a:pPr marL="457200" lvl="0" indent="-431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Proxima Nova"/>
              <a:buChar char="●"/>
            </a:pPr>
            <a:r>
              <a:rPr lang="en-US" sz="3200">
                <a:highlight>
                  <a:srgbClr val="FFFFFF"/>
                </a:highlight>
              </a:rPr>
              <a:t>What if you have larger numbers?</a:t>
            </a:r>
            <a:endParaRPr sz="3200">
              <a:highlight>
                <a:srgbClr val="FFFFFF"/>
              </a:highlight>
            </a:endParaRPr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>
                <a:highlight>
                  <a:srgbClr val="FFFFFF"/>
                </a:highlight>
              </a:rPr>
              <a:t>What would the next columns look like?</a:t>
            </a:r>
            <a:endParaRPr sz="3200">
              <a:highlight>
                <a:srgbClr val="FFFFFF"/>
              </a:highlight>
            </a:endParaRPr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>
                <a:highlight>
                  <a:srgbClr val="FFFFFF"/>
                </a:highlight>
              </a:rPr>
              <a:t>Look for the pattern!</a:t>
            </a:r>
            <a:endParaRPr sz="3200"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2800">
              <a:highlight>
                <a:srgbClr val="FFFFFF"/>
              </a:highlight>
            </a:endParaRPr>
          </a:p>
        </p:txBody>
      </p:sp>
    </p:spTree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Class Discussion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highlight>
                  <a:srgbClr val="FFFFFF"/>
                </a:highlight>
              </a:rPr>
              <a:t>The next column to the left will have 16 boxes!</a:t>
            </a:r>
            <a:endParaRPr sz="3200">
              <a:highlight>
                <a:srgbClr val="FFFFFF"/>
              </a:highlight>
            </a:endParaRPr>
          </a:p>
          <a:p>
            <a:pPr marL="457200" lvl="0" indent="-431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3200"/>
              <a:buChar char="●"/>
            </a:pPr>
            <a:r>
              <a:rPr lang="en-US" sz="3200">
                <a:highlight>
                  <a:srgbClr val="FFFFFF"/>
                </a:highlight>
              </a:rPr>
              <a:t>The next column … 32</a:t>
            </a:r>
            <a:endParaRPr sz="3200">
              <a:highlight>
                <a:srgbClr val="FFFFFF"/>
              </a:highlight>
            </a:endParaRPr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>
                <a:highlight>
                  <a:srgbClr val="FFFFFF"/>
                </a:highlight>
              </a:rPr>
              <a:t>The next column … 64</a:t>
            </a:r>
            <a:endParaRPr sz="3200">
              <a:highlight>
                <a:srgbClr val="FFFFFF"/>
              </a:highlight>
            </a:endParaRPr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>
                <a:highlight>
                  <a:srgbClr val="FFFFFF"/>
                </a:highlight>
              </a:rPr>
              <a:t>Each column doubles the one before.</a:t>
            </a:r>
            <a:endParaRPr sz="3200">
              <a:highlight>
                <a:srgbClr val="FFFFFF"/>
              </a:highlight>
            </a:endParaRPr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>
                <a:highlight>
                  <a:srgbClr val="FFFFFF"/>
                </a:highlight>
              </a:rPr>
              <a:t>These are the powers of 2!</a:t>
            </a:r>
            <a:endParaRPr sz="3200"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2800">
              <a:highlight>
                <a:srgbClr val="FFFFFF"/>
              </a:highlight>
            </a:endParaRPr>
          </a:p>
        </p:txBody>
      </p:sp>
    </p:spTree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11700" y="2885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Activity: Part 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311700" y="12318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>
                <a:highlight>
                  <a:srgbClr val="FFFFFF"/>
                </a:highlight>
              </a:rPr>
              <a:t>The chart for converting </a:t>
            </a:r>
            <a:r>
              <a:rPr lang="en-US" sz="3200" b="1">
                <a:highlight>
                  <a:srgbClr val="FFFFFF"/>
                </a:highlight>
              </a:rPr>
              <a:t>binary</a:t>
            </a:r>
            <a:r>
              <a:rPr lang="en-US" sz="3200">
                <a:highlight>
                  <a:srgbClr val="FFFFFF"/>
                </a:highlight>
              </a:rPr>
              <a:t> numbers can be simplified from columns of boxes to using the powers of 2 – place values.</a:t>
            </a:r>
            <a:endParaRPr sz="3200">
              <a:highlight>
                <a:srgbClr val="FFFFFF"/>
              </a:highlight>
            </a:endParaRPr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>
                <a:highlight>
                  <a:srgbClr val="FFFFFF"/>
                </a:highlight>
              </a:rPr>
              <a:t>Each single digit (0 or 1) is called a </a:t>
            </a:r>
            <a:r>
              <a:rPr lang="en-US" sz="3200" b="1">
                <a:highlight>
                  <a:srgbClr val="FFFFFF"/>
                </a:highlight>
              </a:rPr>
              <a:t>bit</a:t>
            </a:r>
            <a:r>
              <a:rPr lang="en-US" sz="3200">
                <a:highlight>
                  <a:srgbClr val="FFFFFF"/>
                </a:highlight>
              </a:rPr>
              <a:t>, short for “binary digit.”</a:t>
            </a:r>
            <a:endParaRPr sz="3200">
              <a:highlight>
                <a:srgbClr val="FFFFFF"/>
              </a:highlight>
            </a:endParaRPr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>
                <a:highlight>
                  <a:srgbClr val="FFFFFF"/>
                </a:highlight>
              </a:rPr>
              <a:t>A group of 8 bits is called a “</a:t>
            </a:r>
            <a:r>
              <a:rPr lang="en-US" sz="3200" b="1">
                <a:highlight>
                  <a:srgbClr val="FFFFFF"/>
                </a:highlight>
              </a:rPr>
              <a:t>byte</a:t>
            </a:r>
            <a:r>
              <a:rPr lang="en-US" sz="3200">
                <a:highlight>
                  <a:srgbClr val="FFFFFF"/>
                </a:highlight>
              </a:rPr>
              <a:t>.”</a:t>
            </a:r>
            <a:endParaRPr sz="3200"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2800">
              <a:highlight>
                <a:srgbClr val="FFFFFF"/>
              </a:highlight>
            </a:endParaRPr>
          </a:p>
        </p:txBody>
      </p:sp>
      <p:graphicFrame>
        <p:nvGraphicFramePr>
          <p:cNvPr id="117" name="Google Shape;117;p22"/>
          <p:cNvGraphicFramePr/>
          <p:nvPr/>
        </p:nvGraphicFramePr>
        <p:xfrm>
          <a:off x="537350" y="4770175"/>
          <a:ext cx="8192400" cy="1330750"/>
        </p:xfrm>
        <a:graphic>
          <a:graphicData uri="http://schemas.openxmlformats.org/drawingml/2006/table">
            <a:tbl>
              <a:tblPr>
                <a:noFill/>
                <a:tableStyleId>{3A718390-A108-4B29-9EC7-5740B58C9745}</a:tableStyleId>
              </a:tblPr>
              <a:tblGrid>
                <a:gridCol w="102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4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4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8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2⁷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2⁶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2⁵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2⁴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2³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2²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2¹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2⁰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128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64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32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16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8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sh dir="r"/>
  </p:transition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</Words>
  <Application>Microsoft Office PowerPoint</Application>
  <PresentationFormat>On-screen Show (4:3)</PresentationFormat>
  <Paragraphs>101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Proxima Nova</vt:lpstr>
      <vt:lpstr>Arial</vt:lpstr>
      <vt:lpstr>Arial Black</vt:lpstr>
      <vt:lpstr>Montserrat</vt:lpstr>
      <vt:lpstr>Source Sans Pro</vt:lpstr>
      <vt:lpstr>Noto Sans Symbols</vt:lpstr>
      <vt:lpstr>Raleway</vt:lpstr>
      <vt:lpstr>Plum</vt:lpstr>
      <vt:lpstr>Binary Numbers</vt:lpstr>
      <vt:lpstr>Warm-up</vt:lpstr>
      <vt:lpstr>Activity: Part 1</vt:lpstr>
      <vt:lpstr>Activity: Part 2A</vt:lpstr>
      <vt:lpstr>Activity: Part 2A</vt:lpstr>
      <vt:lpstr>Activity: Part 2B</vt:lpstr>
      <vt:lpstr>Class Discussion</vt:lpstr>
      <vt:lpstr>Class Discussion</vt:lpstr>
      <vt:lpstr>Activity: Part 3</vt:lpstr>
      <vt:lpstr>Activity: Part 3</vt:lpstr>
      <vt:lpstr>Activity: Part 3</vt:lpstr>
      <vt:lpstr>Activity: Part 3</vt:lpstr>
      <vt:lpstr>Activity: Part 3</vt:lpstr>
      <vt:lpstr>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2025-05-09T17:29:51Z</dcterms:modified>
</cp:coreProperties>
</file>